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Amatic SC" panose="020B0604020202020204" charset="-79"/>
      <p:regular r:id="rId32"/>
      <p:bold r:id="rId33"/>
    </p:embeddedFont>
    <p:embeddedFont>
      <p:font typeface="Comfortaa" panose="020B0604020202020204" charset="0"/>
      <p:regular r:id="rId34"/>
      <p:bold r:id="rId35"/>
    </p:embeddedFont>
    <p:embeddedFont>
      <p:font typeface="Comic Sans MS" panose="030F0702030302020204" pitchFamily="66" charset="0"/>
      <p:regular r:id="rId36"/>
      <p:bold r:id="rId37"/>
      <p:italic r:id="rId38"/>
      <p:boldItalic r:id="rId39"/>
    </p:embeddedFont>
    <p:embeddedFont>
      <p:font typeface="Covered By Your Grace" panose="020B0604020202020204" charset="0"/>
      <p:regular r:id="rId40"/>
    </p:embeddedFont>
    <p:embeddedFont>
      <p:font typeface="Georgia" panose="02040502050405020303" pitchFamily="18" charset="0"/>
      <p:regular r:id="rId41"/>
      <p:bold r:id="rId42"/>
      <p:italic r:id="rId43"/>
      <p:boldItalic r:id="rId44"/>
    </p:embeddedFont>
    <p:embeddedFont>
      <p:font typeface="Impact" panose="020B0806030902050204" pitchFamily="34" charset="0"/>
      <p:regular r:id="rId45"/>
    </p:embeddedFont>
    <p:embeddedFont>
      <p:font typeface="Lobster" panose="020B0604020202020204" charset="0"/>
      <p:regular r:id="rId46"/>
    </p:embeddedFont>
    <p:embeddedFont>
      <p:font typeface="Montserrat" panose="020B0604020202020204" charset="0"/>
      <p:regular r:id="rId47"/>
      <p:bold r:id="rId48"/>
      <p:italic r:id="rId49"/>
      <p:boldItalic r:id="rId50"/>
    </p:embeddedFont>
    <p:embeddedFont>
      <p:font typeface="Oswald Regular" panose="020B0604020202020204" charset="0"/>
      <p:regular r:id="rId51"/>
      <p:bold r:id="rId52"/>
    </p:embeddedFont>
    <p:embeddedFont>
      <p:font typeface="Pacifico" panose="020B0604020202020204" charset="0"/>
      <p:regular r:id="rId53"/>
    </p:embeddedFont>
    <p:embeddedFont>
      <p:font typeface="Spectral" panose="020B0604020202020204" charset="0"/>
      <p:regular r:id="rId54"/>
      <p:bold r:id="rId55"/>
      <p:italic r:id="rId56"/>
      <p:boldItalic r:id="rId57"/>
    </p:embeddedFont>
    <p:embeddedFont>
      <p:font typeface="Spectral SemiBold" panose="020B0604020202020204" charset="0"/>
      <p:regular r:id="rId58"/>
      <p:bold r:id="rId59"/>
      <p:italic r:id="rId60"/>
      <p:boldItalic r:id="rId61"/>
    </p:embeddedFont>
    <p:embeddedFont>
      <p:font typeface="Trebuchet MS" panose="020B0603020202020204" pitchFamily="34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51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63" Type="http://schemas.openxmlformats.org/officeDocument/2006/relationships/font" Target="fonts/font32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61" Type="http://schemas.openxmlformats.org/officeDocument/2006/relationships/font" Target="fonts/font3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font" Target="fonts/font3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font" Target="fonts/font33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font" Target="fonts/font3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b48337f7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b48337f7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8b48337f71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8b48337f71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8be2bf71d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8be2bf71d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be51e2e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8be51e2e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8bbdf44b5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8bbdf44b5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8b3da36d7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8b3da36d7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8b3da36d73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8b3da36d73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8b3da36d73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8b3da36d73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8b3da36d7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8b3da36d7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b3da36d7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8b3da36d7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8b48337f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8b48337f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b3da36d7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8b3da36d7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8c1e9cf9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8c1e9cf9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8b48337f71_5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8b48337f71_5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8b48337f71_5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8b48337f71_5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8b48337f71_5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8b48337f71_5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8b48337f71_5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8b48337f71_5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8b48337f71_5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8b48337f71_5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8b48337f71_5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8b48337f71_5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8c1e9cf95e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8c1e9cf95e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8b48337f71_5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8b48337f71_5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8bbdf44b5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8bbdf44b5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8bbdf44b5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8bbdf44b5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8b48337f7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8b48337f7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b48337f71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b48337f71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d603e45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d603e450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b568bd2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b568bd2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b48337f7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b48337f7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AUTOLAYOUT_1">
    <p:bg>
      <p:bgPr>
        <a:solidFill>
          <a:srgbClr val="FFFFFF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 rot="10800000">
            <a:off x="25" y="0"/>
            <a:ext cx="9144000" cy="51435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/>
          <p:nvPr/>
        </p:nvSpPr>
        <p:spPr>
          <a:xfrm rot="675">
            <a:off x="598753" y="846249"/>
            <a:ext cx="4585800" cy="3450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3" name="Google Shape;53;p13"/>
          <p:cNvCxnSpPr/>
          <p:nvPr/>
        </p:nvCxnSpPr>
        <p:spPr>
          <a:xfrm>
            <a:off x="13675" y="116600"/>
            <a:ext cx="9116700" cy="0"/>
          </a:xfrm>
          <a:prstGeom prst="straightConnector1">
            <a:avLst/>
          </a:prstGeom>
          <a:noFill/>
          <a:ln w="9525" cap="flat" cmpd="sng">
            <a:solidFill>
              <a:srgbClr val="EEDFCD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54" name="Google Shape;54;p13"/>
          <p:cNvCxnSpPr/>
          <p:nvPr/>
        </p:nvCxnSpPr>
        <p:spPr>
          <a:xfrm>
            <a:off x="13675" y="5027075"/>
            <a:ext cx="9116700" cy="0"/>
          </a:xfrm>
          <a:prstGeom prst="straightConnector1">
            <a:avLst/>
          </a:prstGeom>
          <a:noFill/>
          <a:ln w="9525" cap="flat" cmpd="sng">
            <a:solidFill>
              <a:srgbClr val="EEDFCD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5609550" y="808825"/>
            <a:ext cx="2713200" cy="228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5609550" y="3469725"/>
            <a:ext cx="2713200" cy="587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eenyoga.com/charlotta-martinu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teenyoga.com/teen-yoga-teacher-directory/" TargetMode="External"/><Relationship Id="rId4" Type="http://schemas.openxmlformats.org/officeDocument/2006/relationships/hyperlink" Target="https://www.trudruyoga.co.uk/wales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cat@trudruyoga.co.uk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nstagram.com/tru.dru.yoga/" TargetMode="External"/><Relationship Id="rId5" Type="http://schemas.openxmlformats.org/officeDocument/2006/relationships/hyperlink" Target="https://www.facebook.com/TruDruYoga/" TargetMode="External"/><Relationship Id="rId4" Type="http://schemas.openxmlformats.org/officeDocument/2006/relationships/hyperlink" Target="https://www.trudruyoga.co.uk/wales/for-kids-teen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311700" y="343650"/>
            <a:ext cx="8520600" cy="137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Teen yoga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311700" y="1873375"/>
            <a:ext cx="85206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741B47"/>
                </a:solidFill>
              </a:rPr>
              <a:t>From stress to zen - the benefits &amp; science</a:t>
            </a:r>
            <a:endParaRPr sz="2300">
              <a:solidFill>
                <a:srgbClr val="741B47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13" y="2804563"/>
            <a:ext cx="2276475" cy="20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4C1130"/>
                </a:solidFill>
              </a:rPr>
              <a:t>Understanding the growth spurt differences between genders</a:t>
            </a:r>
            <a:endParaRPr sz="2300">
              <a:solidFill>
                <a:srgbClr val="4C1130"/>
              </a:solidFill>
            </a:endParaRPr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741B47"/>
                </a:solidFill>
              </a:rPr>
              <a:t>Boys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Growth spurt age 14 - 15 (average 9 cm)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Average end age 20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Hands &amp; feet grow first then calves, forearms, hips and chest then shoulders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Strength in upper body develops through the pectorals</a:t>
            </a:r>
            <a:endParaRPr>
              <a:solidFill>
                <a:srgbClr val="741B47"/>
              </a:solidFill>
            </a:endParaRPr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741B47"/>
                </a:solidFill>
              </a:rPr>
              <a:t>Girls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Growth spurt age 12 - 13 (average 8 cm)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Average end age 18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Hands &amp; feet grow first then calves forearms, hips and pelvis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Develop waist and hips moving from a straight body to more curves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Breasts develop</a:t>
            </a:r>
            <a:endParaRPr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Understanding neuroscience during growth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Development of the Hippocampus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The maturation of the Prefrontal Cortex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Remodelling of Neuroplasticity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Hot and cold Cognition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Underdevelopment of the Prefrontal Cortex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Balancing the Amygdala (emotions) and the Prefrontal Cortex (reasoning)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Imbalance creates a decrease in reasoned thinking and an increase in impulsiveness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The risk factor</a:t>
            </a:r>
            <a:endParaRPr>
              <a:solidFill>
                <a:srgbClr val="741B47"/>
              </a:solidFill>
            </a:endParaRPr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7" name="Google Shape;13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3502" y="1152475"/>
            <a:ext cx="4178806" cy="3675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Understanding anatomy during growth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Bone mass - 90% is formed by the end of puberty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Rise in oestrogen and testosterone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Onset of puberty - menstruation for girls and voice deepening/facial hair growth in boys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Posture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Ligaments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Bone structure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Fascia and muscle tightness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Muscle tone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Pelvic angle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Joint position and mobility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Changes in weight and composition</a:t>
            </a:r>
            <a:endParaRPr sz="1400"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 sz="1400">
                <a:solidFill>
                  <a:srgbClr val="741B47"/>
                </a:solidFill>
              </a:rPr>
              <a:t>Stress levels</a:t>
            </a:r>
            <a:endParaRPr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Postural challenges caused by lifestyle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endParaRPr>
              <a:solidFill>
                <a:srgbClr val="741B47"/>
              </a:solidFill>
            </a:endParaRPr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741B47"/>
                </a:solidFill>
              </a:rPr>
              <a:t>Scoliosis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Lateral curvature of the spine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Alters body alignment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Leg lengthening discrepancy</a:t>
            </a:r>
            <a:endParaRPr sz="11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41B47"/>
                </a:solidFill>
              </a:rPr>
              <a:t>Kyphosis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Rounded back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Humpback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Dowagers hump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Poor posture / phone and laptop neck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endParaRPr sz="11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41B47"/>
                </a:solidFill>
              </a:rPr>
              <a:t>Lordosis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Typical in Afro Caribbean</a:t>
            </a:r>
            <a:endParaRPr sz="1100">
              <a:solidFill>
                <a:srgbClr val="741B47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100"/>
              <a:buChar char="●"/>
            </a:pPr>
            <a:r>
              <a:rPr lang="en" sz="1100">
                <a:solidFill>
                  <a:srgbClr val="741B47"/>
                </a:solidFill>
              </a:rPr>
              <a:t>Typical in gymnasts and ballerinas</a:t>
            </a:r>
            <a:endParaRPr sz="11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51" name="Google Shape;1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450" y="1127875"/>
            <a:ext cx="4379976" cy="3465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C1130"/>
                </a:solidFill>
              </a:rPr>
              <a:t>Some of the other key challenges teens face </a:t>
            </a:r>
            <a:endParaRPr sz="2400">
              <a:solidFill>
                <a:srgbClr val="4C1130"/>
              </a:solidFill>
            </a:endParaRPr>
          </a:p>
        </p:txBody>
      </p: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Social media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Exam pressure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Peer pressure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Lacking a sense of purpose and belonging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Drugs and alcohol addiction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Modern society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Home issues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Most recently - isolation and Covid-19</a:t>
            </a:r>
            <a:endParaRPr>
              <a:solidFill>
                <a:srgbClr val="741B47"/>
              </a:solidFill>
            </a:endParaRPr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How does modern society affect sexuality and young people?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More easily accessible pornography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Snapchat images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TV (soaps) and pre watershed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Open culture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Openness re sexual orientation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TV ads for contraception and sexual pleasure</a:t>
            </a:r>
            <a:endParaRPr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1st key challenge response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HOW MIGHT YOGA HELP YOUNG PEOPLE TO ADDRESS/AVOID ADDICTION?</a:t>
            </a:r>
            <a:endParaRPr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Building bonds in a group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A distraction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Understanding healthy bodies and anatomy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Working with what makes them feel good about themselves physically and mentally - getting a buzz/high from yoga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Developing a home practice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A safe environment away from other temptations</a:t>
            </a:r>
            <a:endParaRPr>
              <a:solidFill>
                <a:srgbClr val="741B47"/>
              </a:solidFill>
            </a:endParaRPr>
          </a:p>
        </p:txBody>
      </p:sp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167" y="1906650"/>
            <a:ext cx="3044950" cy="2852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2nd key challenge response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72" name="Google Shape;17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HOW MIGHT YOGA HELP ‘AT RISK’ TEENAGERS?</a:t>
            </a:r>
            <a:endParaRPr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I'm ok just as I am - self acceptance using positive affirmations 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Relaxation &amp; meditation - quiet time aiding better sleep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Having patience and losing frustrations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Increasing self awareness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Gaining compassion for others/self/nature/world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Observing things differently 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Thinking about nature differently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Linking in to a spirituality (non-religious)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Self love &amp; self respect</a:t>
            </a:r>
            <a:endParaRPr>
              <a:solidFill>
                <a:srgbClr val="741B47"/>
              </a:solidFill>
            </a:endParaRPr>
          </a:p>
        </p:txBody>
      </p:sp>
      <p:pic>
        <p:nvPicPr>
          <p:cNvPr id="174" name="Google Shape;17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5300" y="1945075"/>
            <a:ext cx="3333750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Aiding integration to society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80" name="Google Shape;180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How might yoga help with integration within society and with coherence of the inner experience with outer expression?</a:t>
            </a:r>
            <a:endParaRPr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Yoga teacher as a role model - empathise, listen, observe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Small group bonding. Feeling united as a team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Learning new social skills in a non school classroom environment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Accepting the change of inner feelings and being able to express these outwardly - through physical movement or verbally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Building confidence and allowing the true self to develop outwards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As you become confident of own body and mind it will give a new perception on life and situations and being able to feel more comfortable in society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Learning to love the yoga class and happy to continue to practice into adulthood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Working with a different mindset &amp; thinking things through - being aware of what your actions have on others - what effect your words may have on others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Learning about compassion for oneself and for others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Developing honesty and integrity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Making precious time for oneself - to practise and reflect</a:t>
            </a:r>
            <a:endParaRPr sz="1000">
              <a:solidFill>
                <a:srgbClr val="741B47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Char char="●"/>
            </a:pPr>
            <a:r>
              <a:rPr lang="en" sz="1000">
                <a:solidFill>
                  <a:srgbClr val="741B47"/>
                </a:solidFill>
              </a:rPr>
              <a:t>Seeing the world in a fresh way - away from social media</a:t>
            </a:r>
            <a:endParaRPr sz="1000">
              <a:solidFill>
                <a:srgbClr val="741B47"/>
              </a:solidFill>
            </a:endParaRPr>
          </a:p>
        </p:txBody>
      </p:sp>
      <p:pic>
        <p:nvPicPr>
          <p:cNvPr id="182" name="Google Shape;18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191" y="2438325"/>
            <a:ext cx="2450592" cy="2130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C1130"/>
                </a:solidFill>
              </a:rPr>
              <a:t> </a:t>
            </a:r>
            <a:r>
              <a:rPr lang="en" sz="2200">
                <a:solidFill>
                  <a:srgbClr val="4C1130"/>
                </a:solidFill>
              </a:rPr>
              <a:t>How does social media impact the way we find identity? (compared to identity pre-social media)</a:t>
            </a:r>
            <a:endParaRPr sz="2200">
              <a:solidFill>
                <a:srgbClr val="4C1130"/>
              </a:solidFill>
            </a:endParaRPr>
          </a:p>
        </p:txBody>
      </p:sp>
      <p:sp>
        <p:nvSpPr>
          <p:cNvPr id="188" name="Google Shape;188;p31"/>
          <p:cNvSpPr txBox="1">
            <a:spLocks noGrp="1"/>
          </p:cNvSpPr>
          <p:nvPr>
            <p:ph type="body" idx="1"/>
          </p:nvPr>
        </p:nvSpPr>
        <p:spPr>
          <a:xfrm>
            <a:off x="311700" y="1526975"/>
            <a:ext cx="8520600" cy="3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Self discovery pre social media was more of a self discovery journey without a barrage of external factors influencing the thought paths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Influences back then were purely looking at peers and influencers in our much smaller networks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There was less information clash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Now there is so much bragging - especially body beautiful - on Instagram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Makes it much more difficult to accept oneself and to carve out who we really are from the inside out</a:t>
            </a:r>
            <a:endParaRPr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C1130"/>
                </a:solidFill>
              </a:rPr>
              <a:t>How can identity acceptance and realisation be made easier with yoga?</a:t>
            </a:r>
            <a:endParaRPr sz="2000">
              <a:solidFill>
                <a:srgbClr val="4C1130"/>
              </a:solidFill>
            </a:endParaRPr>
          </a:p>
        </p:txBody>
      </p:sp>
      <p:sp>
        <p:nvSpPr>
          <p:cNvPr id="194" name="Google Shape;194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Focusing on the physical body and accepting what it can do rather than what it can't 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Pausing for thoughts - how do I feel today? What am I thinking? 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Taking time out for oneself in a small group or 1:1 without the phone/ipad intrusion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Enjoying that time out and making changes to time spent outside the class on social media making comparisons to others</a:t>
            </a:r>
            <a:endParaRPr>
              <a:solidFill>
                <a:srgbClr val="741B47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Char char="●"/>
            </a:pPr>
            <a:r>
              <a:rPr lang="en">
                <a:solidFill>
                  <a:srgbClr val="741B47"/>
                </a:solidFill>
              </a:rPr>
              <a:t>Embracing honesty - allowing oneself to be natural in class and not being the happy go lucky social media self - drop the masks and the acting and pretending - working with acceptances</a:t>
            </a:r>
            <a:endParaRPr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About me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741B47"/>
                </a:solidFill>
              </a:rPr>
              <a:t>My name is Cat Stuijt and I’m on a mission to take Teen Yoga across Wales.</a:t>
            </a:r>
            <a:endParaRPr sz="17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741B47"/>
                </a:solidFill>
              </a:rPr>
              <a:t>I am the Teen Yoga Foundation Ambassador for Wales working alongside the TYF founder </a:t>
            </a:r>
            <a:r>
              <a:rPr lang="en" sz="1700" u="sng">
                <a:solidFill>
                  <a:schemeClr val="hlink"/>
                </a:solidFill>
                <a:hlinkClick r:id="rId3"/>
              </a:rPr>
              <a:t>Charlotta Martinus.</a:t>
            </a:r>
            <a:endParaRPr sz="17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741B47"/>
                </a:solidFill>
              </a:rPr>
              <a:t>I am also a self employed Dru Yoga and Dru Meditation teacher, having completed over 800 hours training in adult </a:t>
            </a:r>
            <a:r>
              <a:rPr lang="en" sz="1700" u="sng">
                <a:solidFill>
                  <a:schemeClr val="hlink"/>
                </a:solidFill>
                <a:hlinkClick r:id="rId4"/>
              </a:rPr>
              <a:t>Dru Yoga, Dru Meditation, Dru Kids &amp; Teens and Dru Yoga Dance</a:t>
            </a:r>
            <a:r>
              <a:rPr lang="en" sz="1700">
                <a:solidFill>
                  <a:srgbClr val="741B47"/>
                </a:solidFill>
              </a:rPr>
              <a:t> as well as specializing further in </a:t>
            </a:r>
            <a:r>
              <a:rPr lang="en" sz="1700" u="sng">
                <a:solidFill>
                  <a:schemeClr val="hlink"/>
                </a:solidFill>
                <a:hlinkClick r:id="rId5"/>
              </a:rPr>
              <a:t>Teen Yoga</a:t>
            </a:r>
            <a:r>
              <a:rPr lang="en" sz="1700">
                <a:solidFill>
                  <a:srgbClr val="741B47"/>
                </a:solidFill>
              </a:rPr>
              <a:t> with the TYF.</a:t>
            </a:r>
            <a:endParaRPr sz="17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741B47"/>
                </a:solidFill>
              </a:rPr>
              <a:t>The contents of this presentation are not absolute and I’d welcome your feedback.</a:t>
            </a:r>
            <a:endParaRPr sz="17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700">
                <a:solidFill>
                  <a:srgbClr val="741B47"/>
                </a:solidFill>
              </a:rPr>
              <a:t>To discuss further - My contact details are on the final slide.</a:t>
            </a:r>
            <a:endParaRPr sz="1700"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 txBox="1">
            <a:spLocks noGrp="1"/>
          </p:cNvSpPr>
          <p:nvPr>
            <p:ph type="title"/>
          </p:nvPr>
        </p:nvSpPr>
        <p:spPr>
          <a:xfrm>
            <a:off x="3820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C1130"/>
                </a:solidFill>
              </a:rPr>
              <a:t>How do we encourage compassion and decrease egocentricity in a yoga class?</a:t>
            </a:r>
            <a:endParaRPr sz="1800">
              <a:solidFill>
                <a:srgbClr val="4C1130"/>
              </a:solidFill>
            </a:endParaRPr>
          </a:p>
        </p:txBody>
      </p:sp>
      <p:sp>
        <p:nvSpPr>
          <p:cNvPr id="200" name="Google Shape;200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Through empowerment and praise and using students to demonstrate yoga postures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Pair work with opposites and same types - mix it up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Group work - friendship circles (mandalas) - support each other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Use of language that enforces kindness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Positive praising and encouragement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Yamas and Niyamas - Yoga Philosophy</a:t>
            </a:r>
            <a:endParaRPr>
              <a:solidFill>
                <a:srgbClr val="741B47"/>
              </a:solidFill>
            </a:endParaRPr>
          </a:p>
        </p:txBody>
      </p:sp>
      <p:sp>
        <p:nvSpPr>
          <p:cNvPr id="201" name="Google Shape;201;p3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02" name="Google Shape;20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6924" y="1075275"/>
            <a:ext cx="4215383" cy="376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4"/>
          <p:cNvSpPr txBox="1">
            <a:spLocks noGrp="1"/>
          </p:cNvSpPr>
          <p:nvPr>
            <p:ph type="title"/>
          </p:nvPr>
        </p:nvSpPr>
        <p:spPr>
          <a:xfrm>
            <a:off x="3820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4C1130"/>
                </a:solidFill>
              </a:rPr>
              <a:t>Benefits of yoga to support sports teams</a:t>
            </a:r>
            <a:endParaRPr sz="2500">
              <a:solidFill>
                <a:srgbClr val="4C1130"/>
              </a:solidFill>
            </a:endParaRPr>
          </a:p>
        </p:txBody>
      </p:sp>
      <p:sp>
        <p:nvSpPr>
          <p:cNvPr id="208" name="Google Shape;208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Improves balance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Builds overall body strength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Develops Proprioception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Improves ankle and knee stability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Builds core strength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Provides stretch to muscle and fascia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Spinal health 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Improves posture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Bilateral balance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Pranayama (breath work) for improved cardiovascular and for settling, relaxation and focus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741B47"/>
                </a:solidFill>
              </a:rPr>
              <a:t>Team connection </a:t>
            </a:r>
            <a:endParaRPr sz="1600">
              <a:solidFill>
                <a:srgbClr val="741B47"/>
              </a:solidFill>
            </a:endParaRPr>
          </a:p>
        </p:txBody>
      </p:sp>
      <p:sp>
        <p:nvSpPr>
          <p:cNvPr id="209" name="Google Shape;209;p3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741B47"/>
                </a:solidFill>
              </a:rPr>
              <a:t>All sports</a:t>
            </a:r>
            <a:endParaRPr>
              <a:solidFill>
                <a:srgbClr val="741B47"/>
              </a:solidFill>
            </a:endParaRPr>
          </a:p>
        </p:txBody>
      </p:sp>
      <p:pic>
        <p:nvPicPr>
          <p:cNvPr id="210" name="Google Shape;21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9125" y="1607350"/>
            <a:ext cx="4046425" cy="3037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 txBox="1"/>
          <p:nvPr/>
        </p:nvSpPr>
        <p:spPr>
          <a:xfrm>
            <a:off x="1689750" y="670675"/>
            <a:ext cx="25272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Safe</a:t>
            </a:r>
            <a:endParaRPr sz="2100" b="1">
              <a:solidFill>
                <a:srgbClr val="4C113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6" name="Google Shape;216;p35"/>
          <p:cNvSpPr txBox="1"/>
          <p:nvPr/>
        </p:nvSpPr>
        <p:spPr>
          <a:xfrm>
            <a:off x="4500575" y="1086350"/>
            <a:ext cx="27381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Pacifico"/>
                <a:ea typeface="Pacifico"/>
                <a:cs typeface="Pacifico"/>
                <a:sym typeface="Pacifico"/>
              </a:rPr>
              <a:t>Observe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17" name="Google Shape;217;p35"/>
          <p:cNvSpPr txBox="1"/>
          <p:nvPr/>
        </p:nvSpPr>
        <p:spPr>
          <a:xfrm>
            <a:off x="2926475" y="1939900"/>
            <a:ext cx="2527200" cy="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A64D79"/>
                </a:solidFill>
                <a:latin typeface="Montserrat"/>
                <a:ea typeface="Montserrat"/>
                <a:cs typeface="Montserrat"/>
                <a:sym typeface="Montserrat"/>
              </a:rPr>
              <a:t>Listen to Yourself</a:t>
            </a:r>
            <a:endParaRPr sz="1800" b="1">
              <a:solidFill>
                <a:srgbClr val="A64D7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35"/>
          <p:cNvSpPr txBox="1"/>
          <p:nvPr/>
        </p:nvSpPr>
        <p:spPr>
          <a:xfrm>
            <a:off x="7635425" y="2538500"/>
            <a:ext cx="13302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B5394"/>
                </a:solidFill>
                <a:latin typeface="Impact"/>
                <a:ea typeface="Impact"/>
                <a:cs typeface="Impact"/>
                <a:sym typeface="Impact"/>
              </a:rPr>
              <a:t>Tune In</a:t>
            </a:r>
            <a:endParaRPr sz="1900">
              <a:solidFill>
                <a:srgbClr val="0B5394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9" name="Google Shape;219;p35"/>
          <p:cNvSpPr txBox="1"/>
          <p:nvPr/>
        </p:nvSpPr>
        <p:spPr>
          <a:xfrm>
            <a:off x="5043725" y="3611525"/>
            <a:ext cx="28599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674EA7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Attentive to me</a:t>
            </a:r>
            <a:endParaRPr sz="1700">
              <a:solidFill>
                <a:srgbClr val="674EA7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20" name="Google Shape;220;p35"/>
          <p:cNvSpPr txBox="1"/>
          <p:nvPr/>
        </p:nvSpPr>
        <p:spPr>
          <a:xfrm>
            <a:off x="1950975" y="3724600"/>
            <a:ext cx="13302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351C75"/>
                </a:solidFill>
              </a:rPr>
              <a:t>Focus</a:t>
            </a:r>
            <a:endParaRPr sz="1700" b="1">
              <a:solidFill>
                <a:srgbClr val="351C75"/>
              </a:solidFill>
            </a:endParaRPr>
          </a:p>
        </p:txBody>
      </p:sp>
      <p:sp>
        <p:nvSpPr>
          <p:cNvPr id="221" name="Google Shape;221;p35"/>
          <p:cNvSpPr txBox="1"/>
          <p:nvPr/>
        </p:nvSpPr>
        <p:spPr>
          <a:xfrm>
            <a:off x="270975" y="396850"/>
            <a:ext cx="30102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0B5394"/>
                </a:solidFill>
                <a:latin typeface="Comfortaa"/>
                <a:ea typeface="Comfortaa"/>
                <a:cs typeface="Comfortaa"/>
                <a:sym typeface="Comfortaa"/>
              </a:rPr>
              <a:t>Gather</a:t>
            </a:r>
            <a:endParaRPr sz="1700" b="1">
              <a:solidFill>
                <a:srgbClr val="0B5394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2" name="Google Shape;222;p35"/>
          <p:cNvSpPr txBox="1"/>
          <p:nvPr/>
        </p:nvSpPr>
        <p:spPr>
          <a:xfrm>
            <a:off x="7715250" y="975500"/>
            <a:ext cx="13302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741B47"/>
                </a:solidFill>
                <a:latin typeface="Spectral"/>
                <a:ea typeface="Spectral"/>
                <a:cs typeface="Spectral"/>
                <a:sym typeface="Spectral"/>
              </a:rPr>
              <a:t>Let Go</a:t>
            </a:r>
            <a:endParaRPr sz="1800" b="1">
              <a:solidFill>
                <a:srgbClr val="741B47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223" name="Google Shape;223;p35"/>
          <p:cNvSpPr txBox="1"/>
          <p:nvPr/>
        </p:nvSpPr>
        <p:spPr>
          <a:xfrm>
            <a:off x="780100" y="2724625"/>
            <a:ext cx="28599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674EA7"/>
                </a:solidFill>
                <a:latin typeface="Comic Sans MS"/>
                <a:ea typeface="Comic Sans MS"/>
                <a:cs typeface="Comic Sans MS"/>
                <a:sym typeface="Comic Sans MS"/>
              </a:rPr>
              <a:t>Be Present</a:t>
            </a:r>
            <a:endParaRPr sz="1600" b="1">
              <a:solidFill>
                <a:srgbClr val="674EA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4" name="Google Shape;224;p35"/>
          <p:cNvSpPr txBox="1"/>
          <p:nvPr/>
        </p:nvSpPr>
        <p:spPr>
          <a:xfrm>
            <a:off x="5525825" y="2348938"/>
            <a:ext cx="18957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351C75"/>
                </a:solidFill>
                <a:latin typeface="Amatic SC"/>
                <a:ea typeface="Amatic SC"/>
                <a:cs typeface="Amatic SC"/>
                <a:sym typeface="Amatic SC"/>
              </a:rPr>
              <a:t>Be in the Here &amp; Now</a:t>
            </a:r>
            <a:endParaRPr sz="1900" b="1">
              <a:solidFill>
                <a:srgbClr val="351C75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225" name="Google Shape;225;p35"/>
          <p:cNvSpPr txBox="1"/>
          <p:nvPr/>
        </p:nvSpPr>
        <p:spPr>
          <a:xfrm>
            <a:off x="5697750" y="485525"/>
            <a:ext cx="16629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A64D79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Allow Yourself</a:t>
            </a:r>
            <a:endParaRPr sz="2100">
              <a:solidFill>
                <a:srgbClr val="A64D79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226" name="Google Shape;226;p35"/>
          <p:cNvSpPr txBox="1"/>
          <p:nvPr/>
        </p:nvSpPr>
        <p:spPr>
          <a:xfrm>
            <a:off x="7493550" y="4533825"/>
            <a:ext cx="15519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Celebrate</a:t>
            </a:r>
            <a:endParaRPr sz="1800">
              <a:solidFill>
                <a:srgbClr val="9900FF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227" name="Google Shape;227;p35"/>
          <p:cNvSpPr txBox="1"/>
          <p:nvPr/>
        </p:nvSpPr>
        <p:spPr>
          <a:xfrm>
            <a:off x="3990650" y="3112700"/>
            <a:ext cx="9978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351C75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Breathe</a:t>
            </a:r>
            <a:endParaRPr sz="1900" b="1">
              <a:solidFill>
                <a:srgbClr val="351C75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228" name="Google Shape;228;p35"/>
          <p:cNvSpPr txBox="1"/>
          <p:nvPr/>
        </p:nvSpPr>
        <p:spPr>
          <a:xfrm>
            <a:off x="6473550" y="1439963"/>
            <a:ext cx="8871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A64D79"/>
                </a:solidFill>
                <a:latin typeface="Montserrat"/>
                <a:ea typeface="Montserrat"/>
                <a:cs typeface="Montserrat"/>
                <a:sym typeface="Montserrat"/>
              </a:rPr>
              <a:t>Calm</a:t>
            </a:r>
            <a:endParaRPr sz="2000" b="1">
              <a:solidFill>
                <a:srgbClr val="A64D7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" name="Google Shape;229;p35"/>
          <p:cNvSpPr txBox="1"/>
          <p:nvPr/>
        </p:nvSpPr>
        <p:spPr>
          <a:xfrm>
            <a:off x="3702425" y="4431825"/>
            <a:ext cx="9978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674EA7"/>
                </a:solidFill>
                <a:latin typeface="Pacifico"/>
                <a:ea typeface="Pacifico"/>
                <a:cs typeface="Pacifico"/>
                <a:sym typeface="Pacifico"/>
              </a:rPr>
              <a:t>Flow</a:t>
            </a:r>
            <a:endParaRPr sz="1900" b="1">
              <a:solidFill>
                <a:srgbClr val="674EA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30" name="Google Shape;230;p35"/>
          <p:cNvSpPr txBox="1"/>
          <p:nvPr/>
        </p:nvSpPr>
        <p:spPr>
          <a:xfrm>
            <a:off x="3536150" y="335650"/>
            <a:ext cx="887100" cy="1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C27BA0"/>
                </a:solidFill>
                <a:latin typeface="Arial Rounded"/>
                <a:ea typeface="Arial Rounded"/>
                <a:cs typeface="Arial Rounded"/>
                <a:sym typeface="Arial Rounded"/>
              </a:rPr>
              <a:t>Happy</a:t>
            </a:r>
            <a:endParaRPr sz="1700" b="1">
              <a:solidFill>
                <a:srgbClr val="C27BA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31" name="Google Shape;231;p35"/>
          <p:cNvSpPr txBox="1"/>
          <p:nvPr/>
        </p:nvSpPr>
        <p:spPr>
          <a:xfrm>
            <a:off x="931150" y="1629525"/>
            <a:ext cx="13302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obster"/>
                <a:ea typeface="Lobster"/>
                <a:cs typeface="Lobster"/>
                <a:sym typeface="Lobster"/>
              </a:rPr>
              <a:t>Curious</a:t>
            </a:r>
            <a:endParaRPr sz="24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232" name="Google Shape;232;p35"/>
          <p:cNvSpPr txBox="1"/>
          <p:nvPr/>
        </p:nvSpPr>
        <p:spPr>
          <a:xfrm>
            <a:off x="908975" y="4400800"/>
            <a:ext cx="8871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9900FF"/>
                </a:solidFill>
              </a:rPr>
              <a:t>Open</a:t>
            </a:r>
            <a:endParaRPr sz="2100" b="1">
              <a:solidFill>
                <a:srgbClr val="9900FF"/>
              </a:solidFill>
            </a:endParaRPr>
          </a:p>
        </p:txBody>
      </p:sp>
      <p:sp>
        <p:nvSpPr>
          <p:cNvPr id="233" name="Google Shape;233;p35"/>
          <p:cNvSpPr txBox="1"/>
          <p:nvPr/>
        </p:nvSpPr>
        <p:spPr>
          <a:xfrm>
            <a:off x="7360650" y="3635925"/>
            <a:ext cx="16050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20124D"/>
                </a:solidFill>
                <a:latin typeface="Georgia"/>
                <a:ea typeface="Georgia"/>
                <a:cs typeface="Georgia"/>
                <a:sym typeface="Georgia"/>
              </a:rPr>
              <a:t>Acceptance</a:t>
            </a:r>
            <a:endParaRPr sz="1700" b="1">
              <a:solidFill>
                <a:srgbClr val="20124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4" name="Google Shape;234;p35"/>
          <p:cNvSpPr txBox="1"/>
          <p:nvPr/>
        </p:nvSpPr>
        <p:spPr>
          <a:xfrm>
            <a:off x="5648975" y="4400800"/>
            <a:ext cx="1179600" cy="9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0124D"/>
                </a:solidFill>
                <a:latin typeface="Trebuchet MS"/>
                <a:ea typeface="Trebuchet MS"/>
                <a:cs typeface="Trebuchet MS"/>
                <a:sym typeface="Trebuchet MS"/>
              </a:rPr>
              <a:t>Loving</a:t>
            </a:r>
            <a:endParaRPr sz="1800" b="1">
              <a:solidFill>
                <a:srgbClr val="20124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5" name="Google Shape;235;p35"/>
          <p:cNvSpPr txBox="1"/>
          <p:nvPr/>
        </p:nvSpPr>
        <p:spPr>
          <a:xfrm>
            <a:off x="2699800" y="2971250"/>
            <a:ext cx="940200" cy="1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674EA7"/>
                </a:solidFill>
                <a:latin typeface="Georgia"/>
                <a:ea typeface="Georgia"/>
                <a:cs typeface="Georgia"/>
                <a:sym typeface="Georgia"/>
              </a:rPr>
              <a:t>Kind</a:t>
            </a:r>
            <a:endParaRPr sz="1800" b="1">
              <a:solidFill>
                <a:srgbClr val="674EA7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36"/>
          <p:cNvPicPr preferRelativeResize="0"/>
          <p:nvPr/>
        </p:nvPicPr>
        <p:blipFill rotWithShape="1">
          <a:blip r:embed="rId3">
            <a:alphaModFix/>
          </a:blip>
          <a:srcRect t="12923" b="12930"/>
          <a:stretch/>
        </p:blipFill>
        <p:spPr>
          <a:xfrm>
            <a:off x="682425" y="933600"/>
            <a:ext cx="4418850" cy="32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6"/>
          <p:cNvSpPr txBox="1">
            <a:spLocks noGrp="1"/>
          </p:cNvSpPr>
          <p:nvPr>
            <p:ph type="ctrTitle"/>
          </p:nvPr>
        </p:nvSpPr>
        <p:spPr>
          <a:xfrm>
            <a:off x="5609550" y="808825"/>
            <a:ext cx="2713200" cy="22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What do I hope to achieve?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5609550" y="3469725"/>
            <a:ext cx="2713200" cy="5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What does success look like?</a:t>
            </a:r>
            <a:endParaRPr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4C1130"/>
                </a:solidFill>
              </a:rPr>
              <a:t>Being able to switch from being hyper to being calm and nurturing</a:t>
            </a:r>
            <a:endParaRPr sz="3000">
              <a:solidFill>
                <a:srgbClr val="4C1130"/>
              </a:solidFill>
            </a:endParaRPr>
          </a:p>
        </p:txBody>
      </p:sp>
      <p:sp>
        <p:nvSpPr>
          <p:cNvPr id="248" name="Google Shape;248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It is a great skill to be able to move in an agile way between the sympathetic and parasympathetic nervous systems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Having the tools to recognise the fight or flight of the sympathetic to the rest and digest of the parasympathetic</a:t>
            </a:r>
            <a:endParaRPr>
              <a:solidFill>
                <a:srgbClr val="741B47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400"/>
              <a:buChar char="●"/>
            </a:pPr>
            <a:r>
              <a:rPr lang="en">
                <a:solidFill>
                  <a:srgbClr val="741B47"/>
                </a:solidFill>
              </a:rPr>
              <a:t>In a yoga class moving from back bends and sun salutations (sympathetic) to resting in relaxation forward bends (parasympathetic) to balance both</a:t>
            </a:r>
            <a:endParaRPr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741B47"/>
              </a:solidFill>
            </a:endParaRPr>
          </a:p>
        </p:txBody>
      </p:sp>
      <p:pic>
        <p:nvPicPr>
          <p:cNvPr id="249" name="Google Shape;24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1146175"/>
            <a:ext cx="3999901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Some example statements from students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256" name="Google Shape;256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I'm more positive 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I'm kinder to myself 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I'm kinder to others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I'm more tolerant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I'm more in the present moment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 worry less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 can deal with things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 can call upon my tools - yoga movement, pranayama, meditation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I'm calmer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 am less impulsive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 can self heal to a degree</a:t>
            </a:r>
            <a:endParaRPr sz="1200">
              <a:solidFill>
                <a:srgbClr val="4C1130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4C1130"/>
                </a:solidFill>
              </a:rPr>
              <a:t>I can prioritise what really matters vs trivia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257" name="Google Shape;257;p3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58" name="Google Shape;25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2513" y="1092700"/>
            <a:ext cx="4451868" cy="3685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1596" y="1092700"/>
            <a:ext cx="4553712" cy="3685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Connection of teacher and students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265" name="Google Shape;265;p39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3999900" cy="3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741B47"/>
                </a:solidFill>
              </a:rPr>
              <a:t>Karma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Having awareness in yoga class - how are students responding (reacting) - what are they feeling (thoughts) - what actions result from this? Are they positive?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Do we recognise negative thoughts and manage to turn these into a positive action?</a:t>
            </a:r>
            <a:endParaRPr sz="1200">
              <a:solidFill>
                <a:srgbClr val="741B47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741B47"/>
                </a:solidFill>
              </a:rPr>
              <a:t>Prana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Breathing techniques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Awareness of the breath in asana practice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Appreciating the freedom of movement that prana brings</a:t>
            </a:r>
            <a:endParaRPr sz="1200">
              <a:solidFill>
                <a:srgbClr val="741B47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741B47"/>
                </a:solidFill>
              </a:rPr>
              <a:t>Life Lessons</a:t>
            </a:r>
            <a:endParaRPr sz="1200">
              <a:solidFill>
                <a:srgbClr val="741B47"/>
              </a:solidFill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>
                <a:srgbClr val="741B47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Understanding that a difficult asana is just a new lesson</a:t>
            </a:r>
            <a:endParaRPr sz="1200">
              <a:solidFill>
                <a:srgbClr val="741B47"/>
              </a:solidFill>
            </a:endParaRPr>
          </a:p>
        </p:txBody>
      </p:sp>
      <p:sp>
        <p:nvSpPr>
          <p:cNvPr id="266" name="Google Shape;266;p3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67" name="Google Shape;26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1801" y="1152475"/>
            <a:ext cx="4261105" cy="3502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Connection of teacher and students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273" name="Google Shape;273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●"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741B47"/>
                </a:solidFill>
              </a:rPr>
              <a:t>In the Moment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Allowing the yoga lesson to be 'right here, right now'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Clearing the mind of what has passed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Not worrying about the future whilst being in the present moment</a:t>
            </a:r>
            <a:endParaRPr sz="1200">
              <a:solidFill>
                <a:srgbClr val="741B47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741B47"/>
                </a:solidFill>
              </a:rPr>
              <a:t>Resistance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Trying new things/yoga techniques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Learning how to surrender and give it a go</a:t>
            </a:r>
            <a:endParaRPr sz="1200">
              <a:solidFill>
                <a:srgbClr val="741B47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741B47"/>
                </a:solidFill>
              </a:rPr>
              <a:t>Courage and Trust</a:t>
            </a:r>
            <a:endParaRPr sz="1200">
              <a:solidFill>
                <a:srgbClr val="741B47"/>
              </a:solidFill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741B47"/>
              </a:buClr>
              <a:buSzPts val="1000"/>
              <a:buFont typeface="Arial"/>
              <a:buChar char="●"/>
            </a:pPr>
            <a:r>
              <a:rPr lang="en" sz="1200">
                <a:solidFill>
                  <a:srgbClr val="741B47"/>
                </a:solidFill>
              </a:rPr>
              <a:t>Strength and courage in oneself to try yoga techniques</a:t>
            </a:r>
            <a:endParaRPr sz="1200">
              <a:solidFill>
                <a:srgbClr val="741B47"/>
              </a:solidFill>
            </a:endParaRPr>
          </a:p>
        </p:txBody>
      </p:sp>
      <p:pic>
        <p:nvPicPr>
          <p:cNvPr id="275" name="Google Shape;27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550" y="1152475"/>
            <a:ext cx="4078224" cy="3505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1"/>
          <p:cNvSpPr txBox="1">
            <a:spLocks noGrp="1"/>
          </p:cNvSpPr>
          <p:nvPr>
            <p:ph type="title"/>
          </p:nvPr>
        </p:nvSpPr>
        <p:spPr>
          <a:xfrm>
            <a:off x="311700" y="254950"/>
            <a:ext cx="8520600" cy="6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Conclusion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281" name="Google Shape;281;p41"/>
          <p:cNvSpPr txBox="1">
            <a:spLocks noGrp="1"/>
          </p:cNvSpPr>
          <p:nvPr>
            <p:ph type="body" idx="1"/>
          </p:nvPr>
        </p:nvSpPr>
        <p:spPr>
          <a:xfrm>
            <a:off x="311700" y="975275"/>
            <a:ext cx="3999900" cy="3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741B47"/>
                </a:solidFill>
              </a:rPr>
              <a:t>Yoga gives everyone the opportunity to develop a strong foundation and the tools to use for the rest of life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2" name="Google Shape;282;p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>
              <a:solidFill>
                <a:srgbClr val="741B47"/>
              </a:solidFill>
            </a:endParaRPr>
          </a:p>
        </p:txBody>
      </p:sp>
      <p:pic>
        <p:nvPicPr>
          <p:cNvPr id="283" name="Google Shape;28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2675" y="1152475"/>
            <a:ext cx="3959352" cy="3593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Thank you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289" name="Google Shape;289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Contact Details</a:t>
            </a:r>
            <a:endParaRPr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cat@trudruyoga.co.uk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07816 103064</a:t>
            </a:r>
            <a:endParaRPr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https://www.trudruyoga.co.uk/wales/for-kids-teens/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5"/>
              </a:rPr>
              <a:t>https://www.facebook.com/TruDruYoga/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6"/>
              </a:rPr>
              <a:t>https://www.instagram.com/tru.dru.yoga/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500">
                <a:solidFill>
                  <a:srgbClr val="741B47"/>
                </a:solidFill>
              </a:rPr>
              <a:t>Costs and packages are on a tailored basis depending on your requirements and circumstances</a:t>
            </a:r>
            <a:endParaRPr sz="1500">
              <a:solidFill>
                <a:srgbClr val="741B47"/>
              </a:solidFill>
            </a:endParaRPr>
          </a:p>
        </p:txBody>
      </p:sp>
      <p:pic>
        <p:nvPicPr>
          <p:cNvPr id="290" name="Google Shape;290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09288" y="1773238"/>
            <a:ext cx="2276475" cy="20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5725" y="1367425"/>
            <a:ext cx="7763657" cy="2156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Credentials</a:t>
            </a:r>
            <a:endParaRPr>
              <a:solidFill>
                <a:srgbClr val="4C1130"/>
              </a:solidFill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6388" y="1767800"/>
            <a:ext cx="2276475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300" y="17011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02513" y="1743988"/>
            <a:ext cx="2219325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10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Why yoga for teens?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1918775"/>
            <a:ext cx="85206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741B47"/>
                </a:solidFill>
              </a:rPr>
              <a:t>The benefits from a physical and mental perspective</a:t>
            </a:r>
            <a:endParaRPr sz="2300">
              <a:solidFill>
                <a:srgbClr val="741B47"/>
              </a:solidFill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6902" y="2672075"/>
            <a:ext cx="2902024" cy="21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How does teen yoga actually work?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Supporting teens in discovering a safe space, drawing out their authentic, empowered selves to co-create a compassionate community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It brings a sense of awareness to the mind, the body, the breath and brings them into unison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Understanding the capabilities of the body through posture (asana) work - aided by the breath, allowing one to go deeper inside and deal with life challenges by looking from the inside rather than the outside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Provides individuals with techniques to better deal with both physical and mental challenges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It gives you a toolbox to pull from when needed to calm and take time out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Mindfulness emerges the more you practise the physical aspect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Creates a shift in perspective</a:t>
            </a:r>
            <a:endParaRPr sz="17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A few facts to consider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Health and wellbeing is now recognised as part of the curriculum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Neurodevelopment studies are using health and wellbeing as an intervention to look at social and emotional wellbeing to help young people learn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The benefits of yoga work hand in hand to help build resilience to life and learning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Currently there is a waiting time of 6 - 12 months to get an appointment for a Cognitive Behavioral Therapy session. There is a similar wait time to get an appointment with CAMHS (Child and Adolescent Mental Health Service)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For teens with stress/anxiety/depression - yoga can be used as an intervention and can be an additional support tool to someone in therapy</a:t>
            </a:r>
            <a:endParaRPr sz="1700">
              <a:solidFill>
                <a:srgbClr val="741B47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700"/>
              <a:buChar char="●"/>
            </a:pPr>
            <a:r>
              <a:rPr lang="en" sz="1700">
                <a:solidFill>
                  <a:srgbClr val="741B47"/>
                </a:solidFill>
              </a:rPr>
              <a:t>Small scale research results proved that those practising yoga versus those that don’t were far calmer and more comfortable with their own bodies</a:t>
            </a:r>
            <a:endParaRPr sz="1700"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How to be well….the 7 step balance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41B47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09" name="Google Shape;109;p21"/>
          <p:cNvSpPr/>
          <p:nvPr/>
        </p:nvSpPr>
        <p:spPr>
          <a:xfrm>
            <a:off x="1707800" y="1577200"/>
            <a:ext cx="1155300" cy="964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41B47"/>
                </a:solidFill>
              </a:rPr>
              <a:t>Sleep</a:t>
            </a:r>
            <a:endParaRPr b="1">
              <a:solidFill>
                <a:srgbClr val="741B47"/>
              </a:solidFill>
            </a:endParaRPr>
          </a:p>
        </p:txBody>
      </p:sp>
      <p:sp>
        <p:nvSpPr>
          <p:cNvPr id="110" name="Google Shape;110;p21"/>
          <p:cNvSpPr/>
          <p:nvPr/>
        </p:nvSpPr>
        <p:spPr>
          <a:xfrm>
            <a:off x="1215550" y="3204625"/>
            <a:ext cx="1155300" cy="964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41B47"/>
                </a:solidFill>
              </a:rPr>
              <a:t>Focus</a:t>
            </a:r>
            <a:endParaRPr b="1">
              <a:solidFill>
                <a:srgbClr val="741B47"/>
              </a:solidFill>
            </a:endParaRPr>
          </a:p>
        </p:txBody>
      </p:sp>
      <p:sp>
        <p:nvSpPr>
          <p:cNvPr id="111" name="Google Shape;111;p21"/>
          <p:cNvSpPr/>
          <p:nvPr/>
        </p:nvSpPr>
        <p:spPr>
          <a:xfrm>
            <a:off x="3465825" y="2571750"/>
            <a:ext cx="1697700" cy="964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41B47"/>
                </a:solidFill>
              </a:rPr>
              <a:t>Connecting</a:t>
            </a:r>
            <a:endParaRPr b="1">
              <a:solidFill>
                <a:srgbClr val="741B47"/>
              </a:solidFill>
            </a:endParaRPr>
          </a:p>
        </p:txBody>
      </p:sp>
      <p:sp>
        <p:nvSpPr>
          <p:cNvPr id="112" name="Google Shape;112;p21"/>
          <p:cNvSpPr/>
          <p:nvPr/>
        </p:nvSpPr>
        <p:spPr>
          <a:xfrm>
            <a:off x="5022950" y="1426525"/>
            <a:ext cx="1115100" cy="964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41B47"/>
                </a:solidFill>
              </a:rPr>
              <a:t>Play</a:t>
            </a:r>
            <a:endParaRPr b="1">
              <a:solidFill>
                <a:srgbClr val="741B47"/>
              </a:solidFill>
            </a:endParaRPr>
          </a:p>
        </p:txBody>
      </p:sp>
      <p:sp>
        <p:nvSpPr>
          <p:cNvPr id="113" name="Google Shape;113;p21"/>
          <p:cNvSpPr/>
          <p:nvPr/>
        </p:nvSpPr>
        <p:spPr>
          <a:xfrm>
            <a:off x="6921625" y="1577200"/>
            <a:ext cx="1547100" cy="964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41B47"/>
                </a:solidFill>
              </a:rPr>
              <a:t>Downtime</a:t>
            </a:r>
            <a:endParaRPr b="1">
              <a:solidFill>
                <a:srgbClr val="741B47"/>
              </a:solidFill>
            </a:endParaRPr>
          </a:p>
        </p:txBody>
      </p:sp>
      <p:sp>
        <p:nvSpPr>
          <p:cNvPr id="114" name="Google Shape;114;p21"/>
          <p:cNvSpPr/>
          <p:nvPr/>
        </p:nvSpPr>
        <p:spPr>
          <a:xfrm>
            <a:off x="6459500" y="3154400"/>
            <a:ext cx="1275900" cy="964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41B47"/>
                </a:solidFill>
              </a:rPr>
              <a:t>Time In</a:t>
            </a:r>
            <a:endParaRPr b="1">
              <a:solidFill>
                <a:srgbClr val="741B47"/>
              </a:solidFill>
            </a:endParaRPr>
          </a:p>
        </p:txBody>
      </p:sp>
      <p:sp>
        <p:nvSpPr>
          <p:cNvPr id="115" name="Google Shape;115;p21"/>
          <p:cNvSpPr/>
          <p:nvPr/>
        </p:nvSpPr>
        <p:spPr>
          <a:xfrm>
            <a:off x="3857625" y="3867675"/>
            <a:ext cx="1446600" cy="964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41B47"/>
                </a:solidFill>
              </a:rPr>
              <a:t>Physical</a:t>
            </a:r>
            <a:endParaRPr b="1">
              <a:solidFill>
                <a:srgbClr val="741B47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311700" y="424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C1130"/>
                </a:solidFill>
              </a:rPr>
              <a:t>Physical and mental teen challenges</a:t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PHYSICAL</a:t>
            </a:r>
            <a:endParaRPr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Hormone Leptin kicking in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Skeletal growth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Development of Bone Mass Density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Longitudinal bone growth at the growth plate (cause of clumsiness)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Accelerated foot and hand growth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Female menstruation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Male voice break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Sexual organ development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Prefrontal cortex development and maturation and Cortisol levels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Hippocampus development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Postural challenges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Knock knees and flat feet</a:t>
            </a:r>
            <a:endParaRPr sz="1300">
              <a:solidFill>
                <a:srgbClr val="741B47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1B47"/>
                </a:solidFill>
              </a:rPr>
              <a:t>MENTAL</a:t>
            </a:r>
            <a:endParaRPr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Anxiety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Depression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Self doubt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Desire to ‘fit-in’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Low self esteem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Self confidence levels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Lack of self respect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Competitiveness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Transition period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Independance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Bullying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Socio economic disadvantage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Discrimination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Self harming</a:t>
            </a:r>
            <a:endParaRPr sz="1300">
              <a:solidFill>
                <a:srgbClr val="741B47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300"/>
              <a:buChar char="●"/>
            </a:pPr>
            <a:r>
              <a:rPr lang="en" sz="1300">
                <a:solidFill>
                  <a:srgbClr val="741B47"/>
                </a:solidFill>
              </a:rPr>
              <a:t>Anger management</a:t>
            </a:r>
            <a:endParaRPr sz="1300">
              <a:solidFill>
                <a:srgbClr val="741B47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1903</Words>
  <Application>Microsoft Office PowerPoint</Application>
  <PresentationFormat>On-screen Show (16:9)</PresentationFormat>
  <Paragraphs>266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Pacifico</vt:lpstr>
      <vt:lpstr>Comfortaa</vt:lpstr>
      <vt:lpstr>Georgia</vt:lpstr>
      <vt:lpstr>Trebuchet MS</vt:lpstr>
      <vt:lpstr>Arial</vt:lpstr>
      <vt:lpstr>Covered By Your Grace</vt:lpstr>
      <vt:lpstr>Montserrat</vt:lpstr>
      <vt:lpstr>Oswald Regular</vt:lpstr>
      <vt:lpstr>Times New Roman</vt:lpstr>
      <vt:lpstr>Spectral SemiBold</vt:lpstr>
      <vt:lpstr>Comic Sans MS</vt:lpstr>
      <vt:lpstr>Lobster</vt:lpstr>
      <vt:lpstr>Spectral</vt:lpstr>
      <vt:lpstr>Amatic SC</vt:lpstr>
      <vt:lpstr>Arial Rounded</vt:lpstr>
      <vt:lpstr>Impact</vt:lpstr>
      <vt:lpstr>Noto Sans Symbols</vt:lpstr>
      <vt:lpstr>Simple Light</vt:lpstr>
      <vt:lpstr>Teen yoga</vt:lpstr>
      <vt:lpstr>About me</vt:lpstr>
      <vt:lpstr>PowerPoint Presentation</vt:lpstr>
      <vt:lpstr>Credentials</vt:lpstr>
      <vt:lpstr>Why yoga for teens?</vt:lpstr>
      <vt:lpstr>How does teen yoga actually work?</vt:lpstr>
      <vt:lpstr>A few facts to consider</vt:lpstr>
      <vt:lpstr>How to be well….the 7 step balance</vt:lpstr>
      <vt:lpstr>Physical and mental teen challenges</vt:lpstr>
      <vt:lpstr>Understanding the growth spurt differences between genders</vt:lpstr>
      <vt:lpstr>Understanding neuroscience during growth</vt:lpstr>
      <vt:lpstr>Understanding anatomy during growth</vt:lpstr>
      <vt:lpstr>Postural challenges caused by lifestyle</vt:lpstr>
      <vt:lpstr>Some of the other key challenges teens face </vt:lpstr>
      <vt:lpstr>1st key challenge response</vt:lpstr>
      <vt:lpstr>2nd key challenge response</vt:lpstr>
      <vt:lpstr>Aiding integration to society</vt:lpstr>
      <vt:lpstr> How does social media impact the way we find identity? (compared to identity pre-social media)</vt:lpstr>
      <vt:lpstr>How can identity acceptance and realisation be made easier with yoga?</vt:lpstr>
      <vt:lpstr>How do we encourage compassion and decrease egocentricity in a yoga class?</vt:lpstr>
      <vt:lpstr>Benefits of yoga to support sports teams</vt:lpstr>
      <vt:lpstr>PowerPoint Presentation</vt:lpstr>
      <vt:lpstr>What do I hope to achieve?</vt:lpstr>
      <vt:lpstr>Being able to switch from being hyper to being calm and nurturing</vt:lpstr>
      <vt:lpstr>Some example statements from students</vt:lpstr>
      <vt:lpstr>Connection of teacher and students</vt:lpstr>
      <vt:lpstr>Connection of teacher and students</vt:lpstr>
      <vt:lpstr>Conclusion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Teen yoga</dc:title>
  <cp:lastModifiedBy>Cat Stuijt</cp:lastModifiedBy>
  <cp:revision>1</cp:revision>
  <dcterms:modified xsi:type="dcterms:W3CDTF">2020-07-15T09:45:22Z</dcterms:modified>
</cp:coreProperties>
</file>